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8"/>
  </p:notesMasterIdLst>
  <p:sldIdLst>
    <p:sldId id="256" r:id="rId2"/>
    <p:sldId id="258" r:id="rId3"/>
    <p:sldId id="361"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38" r:id="rId28"/>
    <p:sldId id="355" r:id="rId29"/>
    <p:sldId id="333" r:id="rId30"/>
    <p:sldId id="353" r:id="rId31"/>
    <p:sldId id="326" r:id="rId32"/>
    <p:sldId id="354" r:id="rId33"/>
    <p:sldId id="356" r:id="rId34"/>
    <p:sldId id="327" r:id="rId35"/>
    <p:sldId id="360" r:id="rId36"/>
    <p:sldId id="328" r:id="rId37"/>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66" autoAdjust="0"/>
  </p:normalViewPr>
  <p:slideViewPr>
    <p:cSldViewPr>
      <p:cViewPr varScale="1">
        <p:scale>
          <a:sx n="84" d="100"/>
          <a:sy n="84" d="100"/>
        </p:scale>
        <p:origin x="-2160" y="-96"/>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r>
              <a:rPr lang="en-US" dirty="0" smtClean="0">
                <a:latin typeface="Calibri" charset="0"/>
                <a:ea typeface="ＭＳ Ｐゴシック" charset="0"/>
                <a:cs typeface="ＭＳ Ｐゴシック" charset="0"/>
              </a:rPr>
              <a:t>)</a:t>
            </a: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b="1" dirty="0" smtClean="0">
              <a:latin typeface="Calibri" charset="0"/>
              <a:ea typeface="ＭＳ Ｐゴシック" charset="0"/>
              <a:cs typeface="ＭＳ Ｐゴシック" charset="0"/>
            </a:endParaRP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dirty="0" smtClean="0">
                <a:latin typeface="Calibri" charset="0"/>
                <a:ea typeface="ＭＳ Ｐゴシック" charset="0"/>
                <a:cs typeface="ＭＳ Ｐゴシック" charset="0"/>
              </a:rPr>
              <a:t>User experience “includes a person’s perceptions of the practical aspects such as utility, ease of use and efficiency of the system.” </a:t>
            </a:r>
            <a:endParaRPr lang="en-US" b="0" dirty="0" smtClean="0">
              <a:latin typeface="Calibri" charset="0"/>
              <a:ea typeface="ＭＳ Ｐゴシック" charset="0"/>
              <a:cs typeface="ＭＳ Ｐゴシック" charset="0"/>
            </a:endParaRP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dirty="0" smtClean="0">
                <a:latin typeface="Calibri" charset="0"/>
                <a:ea typeface="ＭＳ Ｐゴシック" charset="0"/>
                <a:cs typeface="ＭＳ Ｐゴシック" charset="0"/>
              </a:rPr>
              <a:t>UX is app flow, navigation,</a:t>
            </a:r>
            <a:r>
              <a:rPr lang="en-US" b="0" baseline="0" dirty="0" smtClean="0">
                <a:latin typeface="Calibri" charset="0"/>
                <a:ea typeface="ＭＳ Ｐゴシック" charset="0"/>
                <a:cs typeface="ＭＳ Ｐゴシック" charset="0"/>
              </a:rPr>
              <a:t> ease of use</a:t>
            </a: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baseline="0" dirty="0" smtClean="0">
                <a:latin typeface="Calibri" charset="0"/>
                <a:ea typeface="ＭＳ Ｐゴシック" charset="0"/>
                <a:cs typeface="ＭＳ Ｐゴシック" charset="0"/>
              </a:rPr>
              <a:t>Subjective</a:t>
            </a: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baseline="0" dirty="0" smtClean="0">
                <a:latin typeface="Calibri" charset="0"/>
                <a:ea typeface="ＭＳ Ｐゴシック" charset="0"/>
                <a:cs typeface="ＭＳ Ｐゴシック" charset="0"/>
              </a:rPr>
              <a:t>How it “feels” to use </a:t>
            </a:r>
            <a:r>
              <a:rPr lang="en-US" b="0" baseline="0" smtClean="0">
                <a:latin typeface="Calibri" charset="0"/>
                <a:ea typeface="ＭＳ Ｐゴシック" charset="0"/>
                <a:cs typeface="ＭＳ Ｐゴシック" charset="0"/>
              </a:rPr>
              <a:t>your app</a:t>
            </a:r>
            <a:endParaRPr lang="en-US" b="0"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on your primary consumer, are they going to use your application in landscape? Portrait? Or both?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 problem that you need to address upfront to ensure that the proper experience is adhered to.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 can use sound</a:t>
            </a:r>
            <a:r>
              <a:rPr lang="en-US" baseline="0" dirty="0" smtClean="0">
                <a:solidFill>
                  <a:srgbClr val="122956"/>
                </a:solidFill>
                <a:latin typeface="Lucida Grande" charset="0"/>
                <a:ea typeface="ＭＳ Ｐゴシック" charset="0"/>
                <a:cs typeface="Lucida Grande" charset="0"/>
                <a:sym typeface="Lucida Grande" charset="0"/>
              </a:rPr>
              <a:t> for input and output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Instructions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Beeps and more for feedback, audio output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Unique – Apple’s “blow” to turn the page (recent patent filing where the sound of a puff of air can be used to advance screens in an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Camera is input device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Natural action for many</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Example app shown is</a:t>
            </a:r>
            <a:r>
              <a:rPr lang="en-US" baseline="0" dirty="0" smtClean="0">
                <a:solidFill>
                  <a:srgbClr val="122956"/>
                </a:solidFill>
                <a:latin typeface="Lucida Grande" charset="0"/>
                <a:ea typeface="ＭＳ Ｐゴシック" charset="0"/>
                <a:cs typeface="Lucida Grande" charset="0"/>
                <a:sym typeface="Lucida Grande" charset="0"/>
              </a:rPr>
              <a:t> Turbo Tax – snap photo, upload, OCR of tax form</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Augmented reality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Tabs imply equal weight, not a hierarchy</a:t>
            </a:r>
            <a:r>
              <a:rPr lang="en-US" baseline="0" dirty="0" smtClean="0">
                <a:solidFill>
                  <a:srgbClr val="122956"/>
                </a:solidFill>
                <a:latin typeface="Lucida Grande" charset="0"/>
                <a:ea typeface="ＭＳ Ｐゴシック" charset="0"/>
                <a:cs typeface="Lucida Grande" charset="0"/>
                <a:sym typeface="Lucida Grande" charset="0"/>
              </a:rPr>
              <a:t>, related under the common purpose of the app</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Familiar</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Efficient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a:t>
            </a:r>
            <a:r>
              <a:rPr lang="en-US" baseline="0" dirty="0" smtClean="0">
                <a:solidFill>
                  <a:srgbClr val="122956"/>
                </a:solidFill>
                <a:latin typeface="Lucida Grande" charset="0"/>
                <a:ea typeface="ＭＳ Ｐゴシック" charset="0"/>
                <a:cs typeface="Lucida Grande" charset="0"/>
                <a:sym typeface="Lucida Grande" charset="0"/>
              </a:rPr>
              <a:t> stop action – login screens, alert type messages, etc.</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Make them useful and part of the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They are an expected UX component</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Plan for simple, intuitive navigation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Minimum Viable</a:t>
            </a:r>
            <a:r>
              <a:rPr lang="en-US" baseline="0" dirty="0" smtClean="0">
                <a:solidFill>
                  <a:srgbClr val="122956"/>
                </a:solidFill>
                <a:latin typeface="Lucida Grande" charset="0"/>
                <a:ea typeface="ＭＳ Ｐゴシック" charset="0"/>
                <a:cs typeface="Lucida Grande" charset="0"/>
                <a:sym typeface="Lucida Grande" charset="0"/>
              </a:rPr>
              <a:t> Product is just what’s needed, no feature creep</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We’ll talk more about prototyping apps later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Feedback</a:t>
            </a:r>
            <a:r>
              <a:rPr lang="en-US" baseline="0" dirty="0" smtClean="0">
                <a:solidFill>
                  <a:srgbClr val="122956"/>
                </a:solidFill>
                <a:latin typeface="Lucida Grande" charset="0"/>
                <a:ea typeface="ＭＳ Ｐゴシック" charset="0"/>
                <a:cs typeface="Lucida Grande" charset="0"/>
                <a:sym typeface="Lucida Grande" charset="0"/>
              </a:rPr>
              <a:t> is crucial, especially during long duration tasks like uploading</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Did it work? Is it done?</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Alerts are</a:t>
            </a:r>
            <a:r>
              <a:rPr lang="en-US" baseline="0" dirty="0" smtClean="0">
                <a:solidFill>
                  <a:srgbClr val="122956"/>
                </a:solidFill>
                <a:latin typeface="Lucida Grande" charset="0"/>
                <a:ea typeface="ＭＳ Ｐゴシック" charset="0"/>
                <a:cs typeface="Lucida Grande" charset="0"/>
                <a:sym typeface="Lucida Grande" charset="0"/>
              </a:rPr>
              <a:t> in your face, but get the job done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Action screens – customized screen, fills entire viewport, opportunity for better UI</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Active results – best, inline with rest of app’s actions – game results, incoming messages, users get info and can react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and</a:t>
            </a:r>
            <a:r>
              <a:rPr lang="en-US" b="1" baseline="0" dirty="0" smtClean="0">
                <a:solidFill>
                  <a:srgbClr val="122956"/>
                </a:solidFill>
                <a:latin typeface="Lucida Grande" charset="0"/>
                <a:ea typeface="ＭＳ Ｐゴシック" charset="0"/>
                <a:cs typeface="Lucida Grande" charset="0"/>
                <a:sym typeface="Lucida Grande" charset="0"/>
              </a:rPr>
              <a:t> “punish” errors</a:t>
            </a:r>
            <a:r>
              <a:rPr lang="en-US" baseline="0" dirty="0" smtClean="0">
                <a:solidFill>
                  <a:srgbClr val="122956"/>
                </a:solidFill>
                <a:latin typeface="Lucida Grande" charset="0"/>
                <a:ea typeface="ＭＳ Ｐゴシック" charset="0"/>
                <a:cs typeface="Lucida Grande" charset="0"/>
                <a:sym typeface="Lucida Grande" charset="0"/>
              </a:rPr>
              <a:t> with corrective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For UX design, low-fidelity is critical</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a:t>
            </a:r>
            <a:r>
              <a:rPr lang="en-US" baseline="0" dirty="0" smtClean="0">
                <a:solidFill>
                  <a:srgbClr val="122956"/>
                </a:solidFill>
                <a:latin typeface="Lucida Grande" charset="0"/>
                <a:ea typeface="ＭＳ Ｐゴシック" charset="0"/>
                <a:cs typeface="Lucida Grande" charset="0"/>
                <a:sym typeface="Lucida Grande" charset="0"/>
              </a:rPr>
              <a:t> want decision makers to focus on flow and features, not the look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Sketching is fine: use 3x5 cards (one card per screen)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Low-fi graphics apps include </a:t>
            </a:r>
            <a:r>
              <a:rPr lang="en-US" baseline="0" dirty="0" err="1" smtClean="0">
                <a:solidFill>
                  <a:srgbClr val="122956"/>
                </a:solidFill>
                <a:latin typeface="Lucida Grande" charset="0"/>
                <a:ea typeface="ＭＳ Ｐゴシック" charset="0"/>
                <a:cs typeface="Lucida Grande" charset="0"/>
                <a:sym typeface="Lucida Grande" charset="0"/>
              </a:rPr>
              <a:t>Balsamiq</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MockApp</a:t>
            </a:r>
            <a:r>
              <a:rPr lang="en-US" dirty="0" smtClean="0">
                <a:solidFill>
                  <a:srgbClr val="122956"/>
                </a:solidFill>
                <a:latin typeface="Lucida Grande" charset="0"/>
                <a:ea typeface="ＭＳ Ｐゴシック" charset="0"/>
                <a:cs typeface="Lucida Grande" charset="0"/>
                <a:sym typeface="Lucida Grande" charset="0"/>
              </a:rPr>
              <a:t> is a set</a:t>
            </a:r>
            <a:r>
              <a:rPr lang="en-US" baseline="0" dirty="0" smtClean="0">
                <a:solidFill>
                  <a:srgbClr val="122956"/>
                </a:solidFill>
                <a:latin typeface="Lucida Grande" charset="0"/>
                <a:ea typeface="ＭＳ Ｐゴシック" charset="0"/>
                <a:cs typeface="Lucida Grande" charset="0"/>
                <a:sym typeface="Lucida Grande" charset="0"/>
              </a:rPr>
              <a:t> of PowerPoint/Keynote templates (too hi-fi for UX though)</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apps include Blueprint, </a:t>
            </a:r>
            <a:r>
              <a:rPr lang="en-US" baseline="0" dirty="0" err="1" smtClean="0">
                <a:solidFill>
                  <a:srgbClr val="122956"/>
                </a:solidFill>
                <a:latin typeface="Lucida Grande" charset="0"/>
                <a:ea typeface="ＭＳ Ｐゴシック" charset="0"/>
                <a:cs typeface="Lucida Grande" charset="0"/>
                <a:sym typeface="Lucida Grande" charset="0"/>
              </a:rPr>
              <a:t>iMockups</a:t>
            </a:r>
            <a:r>
              <a:rPr lang="en-US" baseline="0" dirty="0" smtClean="0">
                <a:solidFill>
                  <a:srgbClr val="122956"/>
                </a:solidFill>
                <a:latin typeface="Lucida Grande" charset="0"/>
                <a:ea typeface="ＭＳ Ｐゴシック" charset="0"/>
                <a:cs typeface="Lucida Grande" charset="0"/>
                <a:sym typeface="Lucida Grande" charset="0"/>
              </a:rPr>
              <a:t> and others</a:t>
            </a:r>
            <a:endParaRPr lang="en-US"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UX</a:t>
            </a:r>
            <a:r>
              <a:rPr lang="en-US" baseline="0" dirty="0" smtClean="0">
                <a:solidFill>
                  <a:srgbClr val="122956"/>
                </a:solidFill>
                <a:latin typeface="Lucida Grande" charset="0"/>
                <a:ea typeface="ＭＳ Ｐゴシック" charset="0"/>
                <a:cs typeface="Lucida Grande" charset="0"/>
                <a:sym typeface="Lucida Grande" charset="0"/>
              </a:rPr>
              <a:t> doesn’t generally need the power of full graphics apps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But traditional designers are used to working with them</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Templates include </a:t>
            </a:r>
            <a:r>
              <a:rPr lang="en-US" baseline="0" dirty="0" err="1" smtClean="0">
                <a:solidFill>
                  <a:srgbClr val="122956"/>
                </a:solidFill>
                <a:latin typeface="Lucida Grande" charset="0"/>
                <a:ea typeface="ＭＳ Ｐゴシック" charset="0"/>
                <a:cs typeface="Lucida Grande" charset="0"/>
                <a:sym typeface="Lucida Grande" charset="0"/>
              </a:rPr>
              <a:t>Teehan</a:t>
            </a:r>
            <a:r>
              <a:rPr lang="en-US" baseline="0" dirty="0" smtClean="0">
                <a:solidFill>
                  <a:srgbClr val="122956"/>
                </a:solidFill>
                <a:latin typeface="Lucida Grande" charset="0"/>
                <a:ea typeface="ＭＳ Ｐゴシック" charset="0"/>
                <a:cs typeface="Lucida Grande" charset="0"/>
                <a:sym typeface="Lucida Grande" charset="0"/>
              </a:rPr>
              <a:t> &amp; Lax for Photoshop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Watch out for making designs too realistic at UX design phase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Think about</a:t>
            </a:r>
            <a:r>
              <a:rPr lang="en-US" baseline="0" dirty="0" smtClean="0">
                <a:solidFill>
                  <a:srgbClr val="000000"/>
                </a:solidFill>
                <a:latin typeface="Lucida Grande" charset="0"/>
                <a:ea typeface="ＭＳ Ｐゴシック" charset="0"/>
                <a:cs typeface="Lucida Grande" charset="0"/>
                <a:sym typeface="Lucida Grande" charset="0"/>
              </a:rPr>
              <a:t> your user</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And the way they’ll use your app</a:t>
            </a:r>
          </a:p>
          <a:p>
            <a:pPr marL="79375" eaLnBrk="1" hangingPunct="1"/>
            <a:endParaRPr lang="en-US" baseline="0"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3 examples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Tweet: confusing options and actions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App on left: too much info, too much in app</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Dialog: not a mobile app, but still poor UX</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Asks users to select command-line switches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If user knows what they are, they’d be typing at console</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If they don’t, then the dialog doesn’t give appropriate info</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Small groups are best, 6 is enough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Ask specific questions rather than “what do you think?”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Paper</a:t>
            </a:r>
            <a:r>
              <a:rPr lang="en-US" baseline="0" dirty="0" smtClean="0">
                <a:solidFill>
                  <a:srgbClr val="122956"/>
                </a:solidFill>
                <a:latin typeface="Lucida Grande" charset="0"/>
                <a:ea typeface="ＭＳ Ｐゴシック" charset="0"/>
                <a:cs typeface="Lucida Grande" charset="0"/>
                <a:sym typeface="Lucida Grande" charset="0"/>
              </a:rPr>
              <a:t> apps work fine for testing</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Pass off project as someone else’s to remove personal concerns</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 can use mock screens</a:t>
            </a:r>
            <a:r>
              <a:rPr lang="en-US" baseline="0" dirty="0" smtClean="0">
                <a:solidFill>
                  <a:srgbClr val="122956"/>
                </a:solidFill>
                <a:latin typeface="Lucida Grande" charset="0"/>
                <a:ea typeface="ＭＳ Ｐゴシック" charset="0"/>
                <a:cs typeface="Lucida Grande" charset="0"/>
                <a:sym typeface="Lucida Grande" charset="0"/>
              </a:rPr>
              <a:t> / static graphics to further test your UI</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Can test positioning, etc.</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Use placeholder images and text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Change early/often means to iterate, try/change/try/change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704D923-8FB6-2040-A5D7-BD75ED8E8368}" type="slidenum">
              <a:rPr lang="en-US" smtClean="0"/>
              <a:pPr>
                <a:defRPr/>
              </a:pPr>
              <a:t>35</a:t>
            </a:fld>
            <a:endParaRPr lang="en-US"/>
          </a:p>
        </p:txBody>
      </p:sp>
    </p:spTree>
    <p:extLst>
      <p:ext uri="{BB962C8B-B14F-4D97-AF65-F5344CB8AC3E}">
        <p14:creationId xmlns:p14="http://schemas.microsoft.com/office/powerpoint/2010/main" val="244070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smtClean="0">
                <a:solidFill>
                  <a:srgbClr val="000000"/>
                </a:solidFill>
                <a:latin typeface="Times New Roman" charset="0"/>
                <a:ea typeface="ＭＳ Ｐゴシック" charset="0"/>
                <a:cs typeface="Times New Roman" charset="0"/>
                <a:sym typeface="Times New Roman" charset="0"/>
              </a:rPr>
              <a:t>Some </a:t>
            </a:r>
            <a:r>
              <a:rPr lang="en-US" dirty="0" smtClean="0">
                <a:solidFill>
                  <a:srgbClr val="000000"/>
                </a:solidFill>
                <a:latin typeface="Times New Roman" charset="0"/>
                <a:ea typeface="ＭＳ Ｐゴシック" charset="0"/>
                <a:cs typeface="Times New Roman" charset="0"/>
                <a:sym typeface="Times New Roman" charset="0"/>
              </a:rPr>
              <a:t>“answers”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indent="0" eaLnBrk="1" hangingPunct="1">
              <a:spcBef>
                <a:spcPts val="600"/>
              </a:spcBef>
              <a:buFont typeface="Arial"/>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Freedom in framework =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Advantage = new ways to engage customers, video, audio, location, etc. Those things that mobile does well, but desktop doesn’t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lowest common hardware that provides the greatest value to your company. Drop support for older devices or </a:t>
            </a:r>
            <a:r>
              <a:rPr lang="en-US" baseline="0" dirty="0" err="1" smtClean="0">
                <a:solidFill>
                  <a:srgbClr val="122956"/>
                </a:solidFill>
                <a:latin typeface="Lucida Grande" charset="0"/>
                <a:ea typeface="ＭＳ Ｐゴシック" charset="0"/>
                <a:cs typeface="Lucida Grande" charset="0"/>
                <a:sym typeface="Lucida Grande" charset="0"/>
              </a:rPr>
              <a:t>OSes</a:t>
            </a:r>
            <a:r>
              <a:rPr lang="en-US" baseline="0" dirty="0" smtClean="0">
                <a:solidFill>
                  <a:srgbClr val="122956"/>
                </a:solidFill>
                <a:latin typeface="Lucida Grande" charset="0"/>
                <a:ea typeface="ＭＳ Ｐゴシック" charset="0"/>
                <a:cs typeface="Lucida Grande" charset="0"/>
                <a:sym typeface="Lucida Grande" charset="0"/>
              </a:rPr>
              <a:t> when they’re not big segments of your </a:t>
            </a:r>
            <a:r>
              <a:rPr lang="en-US" baseline="0" dirty="0" err="1" smtClean="0">
                <a:solidFill>
                  <a:srgbClr val="122956"/>
                </a:solidFill>
                <a:latin typeface="Lucida Grande" charset="0"/>
                <a:ea typeface="ＭＳ Ｐゴシック" charset="0"/>
                <a:cs typeface="Lucida Grande" charset="0"/>
                <a:sym typeface="Lucida Grande" charset="0"/>
              </a:rPr>
              <a:t>userbase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 added value = giving users reason to use your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Married to mobile –</a:t>
            </a:r>
            <a:r>
              <a:rPr lang="en-US" baseline="0" dirty="0" smtClean="0">
                <a:solidFill>
                  <a:srgbClr val="122956"/>
                </a:solidFill>
                <a:latin typeface="Lucida Grande" charset="0"/>
                <a:ea typeface="ＭＳ Ｐゴシック" charset="0"/>
                <a:cs typeface="Lucida Grande" charset="0"/>
                <a:sym typeface="Lucida Grande" charset="0"/>
              </a:rPr>
              <a:t> take it with you everywhere (bedroom, bathroom, work, play)</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Truncated – small, limited input options, one handed operation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Mobile – hub for</a:t>
            </a:r>
            <a:r>
              <a:rPr lang="en-US" baseline="0" dirty="0" smtClean="0">
                <a:solidFill>
                  <a:srgbClr val="122956"/>
                </a:solidFill>
                <a:latin typeface="Lucida Grande" charset="0"/>
                <a:ea typeface="ＭＳ Ｐゴシック" charset="0"/>
                <a:cs typeface="Lucida Grande" charset="0"/>
                <a:sym typeface="Lucida Grande" charset="0"/>
              </a:rPr>
              <a:t> messaging, voice, location, network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 interruptions are constant – phone calls, people interrupting, etc. Average app use time is a few seconds. Plan your UX around that.</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advantage of the differences in screens and sizes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Optimize</a:t>
            </a:r>
            <a:r>
              <a:rPr lang="en-US" baseline="0" dirty="0" smtClean="0">
                <a:solidFill>
                  <a:srgbClr val="122956"/>
                </a:solidFill>
                <a:latin typeface="Lucida Grande" charset="0"/>
                <a:ea typeface="ＭＳ Ｐゴシック" charset="0"/>
                <a:cs typeface="Lucida Grande" charset="0"/>
                <a:sym typeface="Lucida Grande" charset="0"/>
              </a:rPr>
              <a:t> for the difference in screen real estate and resolution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the hardware of the majority of users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11/4/11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11/4/11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11/4/11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11/4/11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11/4/11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11/4/11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11/4/11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11/4/11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b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br>
            <a:r>
              <a:rPr lang="en-US" sz="2800" b="0" i="1" dirty="0">
                <a:solidFill>
                  <a:srgbClr val="122956"/>
                </a:solidFill>
                <a:ea typeface="Hiragino Sans GB W6"/>
              </a:rPr>
              <a:t>Advanced Titanium Mobile Development</a:t>
            </a:r>
            <a:endParaRPr lang="en-US" sz="2800" b="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10</a:t>
            </a:fld>
            <a:endParaRPr lang="en-US" sz="1200" b="1" dirty="0">
              <a:solidFill>
                <a:srgbClr val="122956"/>
              </a:solidFill>
              <a:cs typeface="Trebuchet MS"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
        <p:nvSpPr>
          <p:cNvPr id="13"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11</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13</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positive/negative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Unique and interesting UX</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14</a:t>
            </a:fld>
            <a:endParaRPr lang="en-US" sz="1200" b="1" dirty="0">
              <a:solidFill>
                <a:srgbClr val="122956"/>
              </a:solidFill>
              <a:cs typeface="Trebuchet MS"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16</a:t>
            </a:fld>
            <a:endParaRPr lang="en-US" sz="1200" b="1" dirty="0">
              <a:solidFill>
                <a:srgbClr val="122956"/>
              </a:solidFill>
              <a:cs typeface="Trebuchet MS"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17</a:t>
            </a:fld>
            <a:endParaRPr lang="en-US" sz="1200" b="1" dirty="0">
              <a:solidFill>
                <a:srgbClr val="122956"/>
              </a:solidFill>
              <a:cs typeface="Trebuchet MS"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20</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21</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22</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23</a:t>
            </a:fld>
            <a:endParaRPr lang="en-US" sz="1200" b="1" dirty="0">
              <a:solidFill>
                <a:srgbClr val="122956"/>
              </a:solidFill>
              <a:cs typeface="Trebuchet MS"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25</a:t>
            </a:fld>
            <a:endParaRPr lang="en-US" sz="1200" b="1" dirty="0">
              <a:solidFill>
                <a:srgbClr val="122956"/>
              </a:solidFill>
              <a:cs typeface="Trebuchet MS"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UX design tools</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Paper &amp; pencil !</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Balsamiq</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MockApp</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iPad</a:t>
            </a:r>
            <a:r>
              <a:rPr lang="en-US" sz="2800" dirty="0" smtClean="0">
                <a:latin typeface="Trebuchet MS" charset="0"/>
                <a:ea typeface="ヒラギノ角ゴ ProN W3" charset="0"/>
                <a:cs typeface="ヒラギノ角ゴ ProN W3" charset="0"/>
              </a:rPr>
              <a:t> apps</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Graphics apps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Raster: Photoshop, </a:t>
            </a:r>
            <a:r>
              <a:rPr lang="en-US" sz="2800" dirty="0" err="1" smtClean="0">
                <a:latin typeface="Trebuchet MS" charset="0"/>
                <a:ea typeface="ヒラギノ角ゴ ProN W3" charset="0"/>
                <a:cs typeface="ヒラギノ角ゴ ProN W3" charset="0"/>
              </a:rPr>
              <a:t>Pixelmator</a:t>
            </a:r>
            <a:r>
              <a:rPr lang="en-US" sz="2800" dirty="0" smtClean="0">
                <a:latin typeface="Trebuchet MS" charset="0"/>
                <a:ea typeface="ヒラギノ角ゴ ProN W3" charset="0"/>
                <a:cs typeface="ヒラギノ角ゴ ProN W3" charset="0"/>
              </a:rPr>
              <a:t>, Gimp, etc.</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Vector: Fireworks, </a:t>
            </a:r>
            <a:r>
              <a:rPr lang="en-US" sz="2800" dirty="0" err="1" smtClean="0">
                <a:latin typeface="Trebuchet MS" charset="0"/>
                <a:ea typeface="ヒラギノ角ゴ ProN W3" charset="0"/>
                <a:cs typeface="ヒラギノ角ゴ ProN W3" charset="0"/>
              </a:rPr>
              <a:t>Inkscape</a:t>
            </a:r>
            <a:r>
              <a:rPr lang="en-US" sz="2800" dirty="0" smtClean="0">
                <a:latin typeface="Trebuchet MS" charset="0"/>
                <a:ea typeface="ヒラギノ角ゴ ProN W3" charset="0"/>
                <a:cs typeface="ヒラギノ角ゴ ProN W3" charset="0"/>
              </a:rPr>
              <a:t>, etc.</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Other: Keynote/PowerPoint</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
        <p:nvSpPr>
          <p:cNvPr id="12"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28</a:t>
            </a:fld>
            <a:endParaRPr lang="en-US" sz="1200" b="1" dirty="0">
              <a:solidFill>
                <a:srgbClr val="122956"/>
              </a:solidFill>
              <a:cs typeface="Trebuchet MS" charset="0"/>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Basics of UX</a:t>
            </a:r>
            <a:endParaRPr lang="en-US" dirty="0">
              <a:latin typeface="Trebuchet MS Bold" charset="0"/>
              <a:ea typeface="ヒラギノ角ゴ ProN W6" charset="0"/>
              <a:cs typeface="ヒラギノ角ゴ ProN W6"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a:t>
            </a:fld>
            <a:endParaRPr lang="en-US" sz="1200" b="1" dirty="0">
              <a:solidFill>
                <a:srgbClr val="122956"/>
              </a:solidFill>
              <a:cs typeface="Trebuchet MS" charset="0"/>
            </a:endParaRPr>
          </a:p>
        </p:txBody>
      </p:sp>
      <p:pic>
        <p:nvPicPr>
          <p:cNvPr id="10" name="Picture 9" descr="Screen shot 2011-10-19 at 10.59.10 AM.png"/>
          <p:cNvPicPr>
            <a:picLocks noChangeAspect="1"/>
          </p:cNvPicPr>
          <p:nvPr/>
        </p:nvPicPr>
        <p:blipFill rotWithShape="1">
          <a:blip r:embed="rId5">
            <a:extLst>
              <a:ext uri="{28A0092B-C50C-407E-A947-70E740481C1C}">
                <a14:useLocalDpi xmlns:a14="http://schemas.microsoft.com/office/drawing/2010/main" val="0"/>
              </a:ext>
            </a:extLst>
          </a:blip>
          <a:srcRect l="18730" t="22579" r="12477" b="6274"/>
          <a:stretch/>
        </p:blipFill>
        <p:spPr>
          <a:xfrm>
            <a:off x="4876800" y="2819400"/>
            <a:ext cx="3168963" cy="3633154"/>
          </a:xfrm>
          <a:prstGeom prst="rect">
            <a:avLst/>
          </a:prstGeom>
        </p:spPr>
      </p:pic>
      <p:pic>
        <p:nvPicPr>
          <p:cNvPr id="11" name="Picture 10"/>
          <p:cNvPicPr>
            <a:picLocks noChangeAspect="1"/>
          </p:cNvPicPr>
          <p:nvPr/>
        </p:nvPicPr>
        <p:blipFill>
          <a:blip r:embed="rId6"/>
          <a:stretch>
            <a:fillRect/>
          </a:stretch>
        </p:blipFill>
        <p:spPr>
          <a:xfrm>
            <a:off x="838200" y="2286000"/>
            <a:ext cx="2540000" cy="3810000"/>
          </a:xfrm>
          <a:prstGeom prst="rect">
            <a:avLst/>
          </a:prstGeom>
          <a:ln>
            <a:noFill/>
          </a:ln>
          <a:effectLst>
            <a:outerShdw blurRad="292100" dist="139700" dir="2700000" algn="tl" rotWithShape="0">
              <a:srgbClr val="333333">
                <a:alpha val="65000"/>
              </a:srgbClr>
            </a:outerShdw>
          </a:effectLst>
        </p:spPr>
      </p:pic>
      <p:pic>
        <p:nvPicPr>
          <p:cNvPr id="9" name="Picture 8" descr="Screen shot 2011-10-19 at 10.58.53 AM.png"/>
          <p:cNvPicPr>
            <a:picLocks noChangeAspect="1"/>
          </p:cNvPicPr>
          <p:nvPr/>
        </p:nvPicPr>
        <p:blipFill rotWithShape="1">
          <a:blip r:embed="rId7">
            <a:extLst>
              <a:ext uri="{28A0092B-C50C-407E-A947-70E740481C1C}">
                <a14:useLocalDpi xmlns:a14="http://schemas.microsoft.com/office/drawing/2010/main" val="0"/>
              </a:ext>
            </a:extLst>
          </a:blip>
          <a:srcRect l="8199" t="21572" r="10141" b="13632"/>
          <a:stretch/>
        </p:blipFill>
        <p:spPr>
          <a:xfrm>
            <a:off x="2743200" y="1600200"/>
            <a:ext cx="6149849" cy="100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59377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30</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33</a:t>
            </a:fld>
            <a:endParaRPr lang="en-US" sz="1200" b="1" dirty="0">
              <a:solidFill>
                <a:srgbClr val="122956"/>
              </a:solidFill>
              <a:cs typeface="Trebuchet MS"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Q&amp;A</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34</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Goals</a:t>
            </a:r>
            <a:endParaRPr lang="en-US" dirty="0"/>
          </a:p>
        </p:txBody>
      </p:sp>
      <p:sp>
        <p:nvSpPr>
          <p:cNvPr id="3" name="Content Placeholder 2"/>
          <p:cNvSpPr>
            <a:spLocks noGrp="1"/>
          </p:cNvSpPr>
          <p:nvPr>
            <p:ph idx="1"/>
          </p:nvPr>
        </p:nvSpPr>
        <p:spPr/>
        <p:txBody>
          <a:bodyPr/>
          <a:lstStyle/>
          <a:p>
            <a:pPr>
              <a:spcBef>
                <a:spcPts val="600"/>
              </a:spcBef>
              <a:buClrTx/>
              <a:buFontTx/>
              <a:buNone/>
            </a:pPr>
            <a:r>
              <a:rPr lang="en-US" dirty="0" smtClean="0"/>
              <a:t>Re-examine </a:t>
            </a:r>
            <a:r>
              <a:rPr lang="en-US" dirty="0" err="1" smtClean="0"/>
              <a:t>TiBountyHunter</a:t>
            </a:r>
            <a:r>
              <a:rPr lang="en-US" dirty="0" smtClean="0"/>
              <a:t> in light of UX design principles</a:t>
            </a:r>
          </a:p>
          <a:p>
            <a:pPr>
              <a:spcBef>
                <a:spcPts val="600"/>
              </a:spcBef>
              <a:buClrTx/>
              <a:buFontTx/>
              <a:buNone/>
            </a:pPr>
            <a:endParaRPr lang="en-US" dirty="0" smtClean="0"/>
          </a:p>
          <a:p>
            <a:pPr>
              <a:spcBef>
                <a:spcPts val="600"/>
              </a:spcBef>
              <a:buClrTx/>
              <a:buFontTx/>
              <a:buNone/>
            </a:pPr>
            <a:r>
              <a:rPr lang="en-US" dirty="0" smtClean="0"/>
              <a:t>Identify biggest UX failings</a:t>
            </a:r>
          </a:p>
          <a:p>
            <a:pPr>
              <a:spcBef>
                <a:spcPts val="600"/>
              </a:spcBef>
              <a:buClrTx/>
              <a:buFontTx/>
              <a:buNone/>
            </a:pPr>
            <a:endParaRPr lang="en-US" dirty="0"/>
          </a:p>
          <a:p>
            <a:pPr>
              <a:spcBef>
                <a:spcPts val="600"/>
              </a:spcBef>
              <a:buClrTx/>
              <a:buFontTx/>
              <a:buNone/>
            </a:pPr>
            <a:r>
              <a:rPr lang="en-US" dirty="0" smtClean="0"/>
              <a:t>Speculate on improvements and alternatives</a:t>
            </a:r>
          </a:p>
          <a:p>
            <a:pPr>
              <a:spcBef>
                <a:spcPts val="600"/>
              </a:spcBef>
              <a:buClrTx/>
              <a:buFontTx/>
              <a:buNone/>
            </a:pPr>
            <a:endParaRPr lang="en-US" dirty="0"/>
          </a:p>
          <a:p>
            <a:pPr>
              <a:spcBef>
                <a:spcPts val="600"/>
              </a:spcBef>
              <a:buClrTx/>
              <a:buFontTx/>
              <a:buNone/>
            </a:pPr>
            <a:r>
              <a:rPr lang="en-US" dirty="0" smtClean="0"/>
              <a:t>Group discussion</a:t>
            </a:r>
            <a:endParaRPr lang="en-US" dirty="0"/>
          </a:p>
          <a:p>
            <a:pPr>
              <a:spcBef>
                <a:spcPts val="600"/>
              </a:spcBef>
              <a:buClrTx/>
              <a:buFontTx/>
              <a:buNone/>
            </a:pPr>
            <a:endParaRPr lang="en-US" dirty="0"/>
          </a:p>
          <a:p>
            <a:pPr>
              <a:spcBef>
                <a:spcPts val="600"/>
              </a:spcBef>
              <a:buClrTx/>
              <a:buFontTx/>
              <a:buNone/>
            </a:pPr>
            <a:r>
              <a:rPr lang="en-US" dirty="0" smtClean="0"/>
              <a:t>Wiki URL</a:t>
            </a:r>
            <a:endParaRPr lang="en-US" dirty="0"/>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35</a:t>
            </a:fld>
            <a:endParaRPr lang="en-US" sz="1200" b="1" dirty="0">
              <a:solidFill>
                <a:srgbClr val="122956"/>
              </a:solidFill>
              <a:cs typeface="Trebuchet MS" charset="0"/>
            </a:endParaRPr>
          </a:p>
        </p:txBody>
      </p:sp>
    </p:spTree>
    <p:extLst>
      <p:ext uri="{BB962C8B-B14F-4D97-AF65-F5344CB8AC3E}">
        <p14:creationId xmlns:p14="http://schemas.microsoft.com/office/powerpoint/2010/main" val="154302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Lab</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36</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8</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9</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4158</TotalTime>
  <Pages>0</Pages>
  <Words>7166</Words>
  <Characters>0</Characters>
  <Application>Microsoft Macintosh PowerPoint</Application>
  <PresentationFormat>On-screen Show (4:3)</PresentationFormat>
  <Lines>0</Lines>
  <Paragraphs>570</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New Training</vt:lpstr>
      <vt:lpstr>Mobile UX Design Advanced Titanium Mobile Development</vt:lpstr>
      <vt:lpstr>Agenda</vt:lpstr>
      <vt:lpstr>Basics of UX</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UX design tools</vt:lpstr>
      <vt:lpstr>Graphics apps</vt:lpstr>
      <vt:lpstr>LiveView</vt:lpstr>
      <vt:lpstr>Development &amp; Testing</vt:lpstr>
      <vt:lpstr>How to Test</vt:lpstr>
      <vt:lpstr>Using Titanium for Rapid Testing</vt:lpstr>
      <vt:lpstr>Iteration</vt:lpstr>
      <vt:lpstr>Continued Testing</vt:lpstr>
      <vt:lpstr>Q&amp;A</vt:lpstr>
      <vt:lpstr>Lab Goals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151</cp:revision>
  <dcterms:created xsi:type="dcterms:W3CDTF">2011-03-28T13:25:35Z</dcterms:created>
  <dcterms:modified xsi:type="dcterms:W3CDTF">2011-11-04T17:40:22Z</dcterms:modified>
</cp:coreProperties>
</file>